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8" r:id="rId12"/>
    <p:sldId id="269" r:id="rId13"/>
    <p:sldId id="267" r:id="rId14"/>
    <p:sldId id="270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101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75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63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239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154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3188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46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4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242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78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02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741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120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090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85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481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D326-BC99-4881-9326-CA69BE3CBB5A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7F6E64-C22E-4995-919E-73F31BF6FC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08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Jogalkotás, döntéshozatal az Európai Unióban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Európai Unió közjogi alapjai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312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eljárások (nem jogalkotási eljárások)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Felhatalmazáson alapuló aktusok</a:t>
            </a:r>
          </a:p>
          <a:p>
            <a:r>
              <a:rPr lang="hu-HU" dirty="0" smtClean="0"/>
              <a:t>Végrehajtási </a:t>
            </a:r>
            <a:r>
              <a:rPr lang="hu-HU" dirty="0" smtClean="0"/>
              <a:t>aktusok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döntéshozatal az Európai Parlament </a:t>
            </a:r>
            <a:r>
              <a:rPr lang="hu-HU" dirty="0" smtClean="0"/>
              <a:t>szerepével</a:t>
            </a:r>
            <a:endParaRPr lang="hu-HU" dirty="0"/>
          </a:p>
          <a:p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i="1" dirty="0" err="1" smtClean="0"/>
              <a:t>ca</a:t>
            </a:r>
            <a:r>
              <a:rPr lang="hu-HU" i="1" dirty="0"/>
              <a:t>)</a:t>
            </a:r>
            <a:r>
              <a:rPr lang="hu-HU" dirty="0"/>
              <a:t> véleményezési </a:t>
            </a:r>
            <a:r>
              <a:rPr lang="hu-HU" dirty="0" smtClean="0"/>
              <a:t>joggal</a:t>
            </a:r>
            <a:endParaRPr lang="hu-HU" dirty="0"/>
          </a:p>
          <a:p>
            <a:r>
              <a:rPr lang="hu-HU" i="1" dirty="0" smtClean="0"/>
              <a:t>  </a:t>
            </a:r>
            <a:r>
              <a:rPr lang="hu-HU" i="1" dirty="0" err="1" smtClean="0"/>
              <a:t>cb</a:t>
            </a:r>
            <a:r>
              <a:rPr lang="hu-HU" i="1" dirty="0"/>
              <a:t>)</a:t>
            </a:r>
            <a:r>
              <a:rPr lang="hu-HU" dirty="0"/>
              <a:t> egyetértési </a:t>
            </a:r>
            <a:r>
              <a:rPr lang="hu-HU" dirty="0" smtClean="0"/>
              <a:t>joggal</a:t>
            </a:r>
            <a:endParaRPr lang="hu-HU" dirty="0"/>
          </a:p>
          <a:p>
            <a:r>
              <a:rPr lang="hu-HU" i="1" dirty="0" smtClean="0"/>
              <a:t>  cd</a:t>
            </a:r>
            <a:r>
              <a:rPr lang="hu-HU" i="1" dirty="0"/>
              <a:t>)</a:t>
            </a:r>
            <a:r>
              <a:rPr lang="hu-HU" dirty="0"/>
              <a:t> </a:t>
            </a:r>
            <a:r>
              <a:rPr lang="hu-HU" dirty="0" smtClean="0"/>
              <a:t>az </a:t>
            </a:r>
            <a:r>
              <a:rPr lang="hu-HU" dirty="0"/>
              <a:t>Európai Parlament nélkül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840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Felhatalmazáson alapuló aktusok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általános hatályú aktusok, amelyek egyes nem alapvető rendelkezéseket egészítenek ki, illetve </a:t>
            </a:r>
            <a:r>
              <a:rPr lang="hu-HU" dirty="0" smtClean="0"/>
              <a:t>módosítanak</a:t>
            </a:r>
          </a:p>
          <a:p>
            <a:r>
              <a:rPr lang="hu-HU" dirty="0"/>
              <a:t>a jogalkotó munkájának kiegészítésére vagy módosítására</a:t>
            </a:r>
          </a:p>
        </p:txBody>
      </p:sp>
    </p:spTree>
    <p:extLst>
      <p:ext uri="{BB962C8B-B14F-4D97-AF65-F5344CB8AC3E}">
        <p14:creationId xmlns:p14="http://schemas.microsoft.com/office/powerpoint/2010/main" val="337487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</a:t>
            </a:r>
            <a:r>
              <a:rPr lang="hu-HU" dirty="0"/>
              <a:t>jogi aktus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indoka kizárólag </a:t>
            </a:r>
            <a:r>
              <a:rPr lang="hu-HU" dirty="0"/>
              <a:t>az egységes feltételek szerinti végrehajtás </a:t>
            </a:r>
            <a:r>
              <a:rPr lang="hu-HU" dirty="0" smtClean="0"/>
              <a:t>szükségessége</a:t>
            </a:r>
          </a:p>
          <a:p>
            <a:r>
              <a:rPr lang="hu-HU" dirty="0" smtClean="0"/>
              <a:t>a </a:t>
            </a:r>
            <a:r>
              <a:rPr lang="hu-HU" dirty="0"/>
              <a:t>Bizottság </a:t>
            </a:r>
            <a:r>
              <a:rPr lang="hu-HU" dirty="0" smtClean="0"/>
              <a:t>hatásköre </a:t>
            </a:r>
            <a:r>
              <a:rPr lang="hu-HU" dirty="0"/>
              <a:t>kizárólag a végrehajtásra terjed </a:t>
            </a:r>
            <a:r>
              <a:rPr lang="hu-HU" dirty="0" smtClean="0"/>
              <a:t>ki </a:t>
            </a:r>
          </a:p>
          <a:p>
            <a:r>
              <a:rPr lang="hu-HU" dirty="0"/>
              <a:t>Főszabály szerint a kötelező erejű uniós jogi aktusok végrehajtásához szükséges intézkedéseket a tagállamoknak nemzeti jogukban kell </a:t>
            </a:r>
            <a:r>
              <a:rPr lang="hu-HU" dirty="0" smtClean="0"/>
              <a:t>elfogadniuk </a:t>
            </a:r>
          </a:p>
          <a:p>
            <a:r>
              <a:rPr lang="hu-HU" dirty="0" smtClean="0"/>
              <a:t>Ha kötelező </a:t>
            </a:r>
            <a:r>
              <a:rPr lang="hu-HU" dirty="0"/>
              <a:t>erejű uniós jogi aktus végrehajtásának egységes feltételek szerint kell történnie, </a:t>
            </a:r>
            <a:r>
              <a:rPr lang="hu-HU" dirty="0" smtClean="0"/>
              <a:t>célszerűségi </a:t>
            </a:r>
            <a:r>
              <a:rPr lang="hu-HU" dirty="0"/>
              <a:t>okokból a végrehajtási intézkedések elfogadása is uniós szinten </a:t>
            </a:r>
            <a:r>
              <a:rPr lang="hu-HU" dirty="0" smtClean="0"/>
              <a:t>történik </a:t>
            </a:r>
          </a:p>
          <a:p>
            <a:r>
              <a:rPr lang="hu-HU" dirty="0" smtClean="0"/>
              <a:t>végrehajtási </a:t>
            </a:r>
            <a:r>
              <a:rPr lang="hu-HU" dirty="0"/>
              <a:t>hatáskörök magában az uniós jogi aktusban (alap jogi aktusban) a Bizottságra, illetve különleges és kellően indokolt esetekben, valamint az EUSZ 24. és 26. cikkében előírt esetekben a Tanácsra </a:t>
            </a:r>
            <a:r>
              <a:rPr lang="hu-HU" dirty="0" smtClean="0"/>
              <a:t>ruházhatók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579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Komitológia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a) a vizsgálóbizottsági eljárás, </a:t>
            </a:r>
          </a:p>
          <a:p>
            <a:r>
              <a:rPr lang="hu-HU" dirty="0"/>
              <a:t>b) a tanácsadó bizottsági eljárás </a:t>
            </a:r>
          </a:p>
          <a:p>
            <a:r>
              <a:rPr lang="hu-HU" dirty="0"/>
              <a:t>c) </a:t>
            </a:r>
            <a:r>
              <a:rPr lang="hu-HU" dirty="0" smtClean="0"/>
              <a:t>kivételesen: </a:t>
            </a:r>
            <a:r>
              <a:rPr lang="hu-HU" dirty="0"/>
              <a:t>fellebbviteli </a:t>
            </a:r>
            <a:r>
              <a:rPr lang="hu-HU" dirty="0" smtClean="0"/>
              <a:t>bizottság</a:t>
            </a:r>
            <a:endParaRPr lang="hu-HU" dirty="0"/>
          </a:p>
          <a:p>
            <a:endParaRPr lang="hu-HU" dirty="0" smtClean="0"/>
          </a:p>
          <a:p>
            <a:r>
              <a:rPr lang="hu-HU" dirty="0"/>
              <a:t>a Bizottságot egy, a tagállamok képviselőiből álló bizottság </a:t>
            </a:r>
            <a:r>
              <a:rPr lang="hu-HU" dirty="0" smtClean="0"/>
              <a:t>segíti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0069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döntéshozatali rend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közös </a:t>
            </a:r>
            <a:r>
              <a:rPr lang="hu-HU" dirty="0" err="1"/>
              <a:t>kül</a:t>
            </a:r>
            <a:r>
              <a:rPr lang="hu-HU" dirty="0"/>
              <a:t>- és biztonságpolitika </a:t>
            </a:r>
            <a:r>
              <a:rPr lang="hu-HU" dirty="0" smtClean="0"/>
              <a:t>területén</a:t>
            </a:r>
          </a:p>
          <a:p>
            <a:r>
              <a:rPr lang="hu-HU" dirty="0" smtClean="0"/>
              <a:t>a </a:t>
            </a:r>
            <a:r>
              <a:rPr lang="hu-HU" dirty="0"/>
              <a:t>megerősített együttműködés kivételével e döntéshozatali rend nem az EUMSZ-</a:t>
            </a:r>
            <a:r>
              <a:rPr lang="hu-HU" dirty="0" err="1"/>
              <a:t>ben</a:t>
            </a:r>
            <a:r>
              <a:rPr lang="hu-HU" dirty="0"/>
              <a:t>, hanem az EUSZ-</a:t>
            </a:r>
            <a:r>
              <a:rPr lang="hu-HU" dirty="0" err="1"/>
              <a:t>ben</a:t>
            </a:r>
            <a:r>
              <a:rPr lang="hu-HU" dirty="0"/>
              <a:t> kerül </a:t>
            </a:r>
            <a:r>
              <a:rPr lang="hu-HU" dirty="0" smtClean="0"/>
              <a:t>szabályozásra </a:t>
            </a:r>
          </a:p>
          <a:p>
            <a:r>
              <a:rPr lang="hu-HU" dirty="0" smtClean="0"/>
              <a:t>E </a:t>
            </a:r>
            <a:r>
              <a:rPr lang="hu-HU" dirty="0"/>
              <a:t>területen jogalkotási aktusok hozatalára nem kerülhet sor. 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Európai Parlament hatáskörei </a:t>
            </a:r>
            <a:r>
              <a:rPr lang="hu-HU" dirty="0" smtClean="0"/>
              <a:t>korlátozottak</a:t>
            </a:r>
          </a:p>
          <a:p>
            <a:r>
              <a:rPr lang="hu-HU" dirty="0" smtClean="0"/>
              <a:t>Megerősített </a:t>
            </a:r>
            <a:r>
              <a:rPr lang="hu-HU" dirty="0"/>
              <a:t>együttműködés az alábbi területeken:</a:t>
            </a:r>
          </a:p>
          <a:p>
            <a:r>
              <a:rPr lang="hu-HU" dirty="0"/>
              <a:t>a) Uniós misszió keretében való együttműködés védelmi területen, </a:t>
            </a:r>
          </a:p>
          <a:p>
            <a:r>
              <a:rPr lang="hu-HU" dirty="0"/>
              <a:t>b) Együttműködés az Európai Védelmi Ügynökség keretében, </a:t>
            </a:r>
          </a:p>
          <a:p>
            <a:r>
              <a:rPr lang="hu-HU" dirty="0"/>
              <a:t>c) Állandó strukturált együttműködés védelmi területen.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307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Jogalkotás, döntéshozatal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jogalkotási eljárás keretében:</a:t>
            </a:r>
          </a:p>
          <a:p>
            <a:r>
              <a:rPr lang="hu-HU" dirty="0" smtClean="0"/>
              <a:t>elfogadott jogi aktusok jogalkotási aktusok </a:t>
            </a:r>
          </a:p>
          <a:p>
            <a:pPr marL="0" indent="0">
              <a:buNone/>
            </a:pPr>
            <a:r>
              <a:rPr lang="hu-HU" dirty="0" smtClean="0"/>
              <a:t>egyéb eljárásokban:</a:t>
            </a:r>
          </a:p>
          <a:p>
            <a:r>
              <a:rPr lang="hu-HU" dirty="0" smtClean="0"/>
              <a:t> elfogadott jogi aktusok nem jogalkotási aktusok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925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Kezdeményezési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Általános: </a:t>
            </a:r>
          </a:p>
          <a:p>
            <a:r>
              <a:rPr lang="hu-HU" dirty="0" smtClean="0"/>
              <a:t>Bizottság</a:t>
            </a:r>
          </a:p>
          <a:p>
            <a:pPr marL="0" indent="0">
              <a:buNone/>
            </a:pPr>
            <a:r>
              <a:rPr lang="hu-HU" dirty="0" smtClean="0"/>
              <a:t>Sajátos területeken: </a:t>
            </a:r>
          </a:p>
          <a:p>
            <a:r>
              <a:rPr lang="hu-HU" dirty="0" smtClean="0"/>
              <a:t>a tagállamok, </a:t>
            </a:r>
          </a:p>
          <a:p>
            <a:r>
              <a:rPr lang="hu-HU" dirty="0" smtClean="0"/>
              <a:t>az </a:t>
            </a:r>
            <a:r>
              <a:rPr lang="hu-HU" dirty="0"/>
              <a:t>Európai Központi </a:t>
            </a:r>
            <a:r>
              <a:rPr lang="hu-HU" dirty="0" smtClean="0"/>
              <a:t>Bank, a</a:t>
            </a:r>
          </a:p>
          <a:p>
            <a:r>
              <a:rPr lang="hu-HU" dirty="0" smtClean="0"/>
              <a:t>z </a:t>
            </a:r>
            <a:r>
              <a:rPr lang="hu-HU" dirty="0"/>
              <a:t>Európai Unió </a:t>
            </a:r>
            <a:r>
              <a:rPr lang="hu-HU" dirty="0" smtClean="0"/>
              <a:t>Bírósága </a:t>
            </a:r>
          </a:p>
          <a:p>
            <a:r>
              <a:rPr lang="hu-HU" dirty="0" smtClean="0"/>
              <a:t>külügyi </a:t>
            </a:r>
            <a:r>
              <a:rPr lang="hu-HU" dirty="0"/>
              <a:t>és biztonságpolitikai </a:t>
            </a:r>
            <a:r>
              <a:rPr lang="hu-HU" dirty="0" smtClean="0"/>
              <a:t>főképviselő, </a:t>
            </a:r>
            <a:r>
              <a:rPr lang="hu-HU" dirty="0"/>
              <a:t>illetve az </a:t>
            </a:r>
            <a:endParaRPr lang="hu-HU" dirty="0" smtClean="0"/>
          </a:p>
          <a:p>
            <a:r>
              <a:rPr lang="hu-HU" dirty="0" smtClean="0"/>
              <a:t>Európai </a:t>
            </a:r>
            <a:r>
              <a:rPr lang="hu-HU" dirty="0"/>
              <a:t>Beruházási </a:t>
            </a:r>
            <a:r>
              <a:rPr lang="hu-HU" dirty="0" smtClean="0"/>
              <a:t>Bank</a:t>
            </a:r>
            <a:r>
              <a:rPr lang="hu-HU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21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Jogalkotás résztvevői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Bizottság, Tanács, Parlament</a:t>
            </a:r>
          </a:p>
          <a:p>
            <a:r>
              <a:rPr lang="hu-HU" dirty="0" smtClean="0"/>
              <a:t>Gazdasági és Szociális Bizottság, Régiók Bizottsága</a:t>
            </a:r>
          </a:p>
          <a:p>
            <a:r>
              <a:rPr lang="hu-HU" dirty="0"/>
              <a:t>Lisszaboni Szerződés fontos </a:t>
            </a:r>
            <a:r>
              <a:rPr lang="hu-HU" dirty="0" smtClean="0"/>
              <a:t>újítása: nemzeti parlamentek szerepe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393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jogalkotási eljárások csoportjai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rendes jogalkotási eljárás</a:t>
            </a:r>
          </a:p>
          <a:p>
            <a:r>
              <a:rPr lang="hu-HU" dirty="0" smtClean="0"/>
              <a:t>különleges jogalkotási eljárás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829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Rendes jogalkotási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Parlament és Tanács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79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Rendes jogalkotási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Első olvasat</a:t>
            </a:r>
          </a:p>
          <a:p>
            <a:r>
              <a:rPr lang="hu-HU" dirty="0" smtClean="0"/>
              <a:t>Második olvasat</a:t>
            </a:r>
          </a:p>
          <a:p>
            <a:r>
              <a:rPr lang="hu-HU" dirty="0" smtClean="0"/>
              <a:t>Harmadik olvasat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856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</a:t>
            </a:r>
            <a:r>
              <a:rPr lang="hu-HU" dirty="0" smtClean="0"/>
              <a:t>ülönleges jogalkotási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Tanács - egyetlen jogalkotó</a:t>
            </a:r>
          </a:p>
          <a:p>
            <a:r>
              <a:rPr lang="hu-HU" dirty="0" smtClean="0"/>
              <a:t>Európai Parlament - betöltött szerephez képest konzultál vagy jóváhagy</a:t>
            </a:r>
          </a:p>
          <a:p>
            <a:pPr marL="0" indent="0">
              <a:buNone/>
            </a:pPr>
            <a:r>
              <a:rPr lang="hu-HU" dirty="0" smtClean="0"/>
              <a:t>Típusok:</a:t>
            </a:r>
          </a:p>
          <a:p>
            <a:r>
              <a:rPr lang="hu-HU" dirty="0" smtClean="0"/>
              <a:t>a) konzultáció </a:t>
            </a:r>
          </a:p>
          <a:p>
            <a:r>
              <a:rPr lang="hu-HU" dirty="0" smtClean="0"/>
              <a:t>b) hozzájárulás I </a:t>
            </a:r>
          </a:p>
          <a:p>
            <a:r>
              <a:rPr lang="hu-HU" dirty="0" smtClean="0"/>
              <a:t>c) hozzájárulás II  </a:t>
            </a:r>
          </a:p>
          <a:p>
            <a:r>
              <a:rPr lang="hu-HU" dirty="0" smtClean="0"/>
              <a:t>d) költségvetési eljárás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689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Klauzulák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err="1" smtClean="0"/>
              <a:t>Passerelle</a:t>
            </a:r>
            <a:r>
              <a:rPr lang="hu-HU" dirty="0" smtClean="0"/>
              <a:t> klauzulák (áthidaló klauzulák) </a:t>
            </a:r>
          </a:p>
          <a:p>
            <a:r>
              <a:rPr lang="hu-HU" dirty="0" smtClean="0"/>
              <a:t>vészfék klauzulák </a:t>
            </a:r>
          </a:p>
          <a:p>
            <a:r>
              <a:rPr lang="hu-HU" dirty="0" smtClean="0"/>
              <a:t>gyorsító klauzulák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9985559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407</Words>
  <Application>Microsoft Office PowerPoint</Application>
  <PresentationFormat>Szélesvásznú</PresentationFormat>
  <Paragraphs>75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Szálak</vt:lpstr>
      <vt:lpstr>Jogalkotás, döntéshozatal az Európai Unióban</vt:lpstr>
      <vt:lpstr>Jogalkotás, döntéshozatal</vt:lpstr>
      <vt:lpstr>Kezdeményezési jog</vt:lpstr>
      <vt:lpstr>Jogalkotás résztvevői</vt:lpstr>
      <vt:lpstr>A jogalkotási eljárások csoportjai</vt:lpstr>
      <vt:lpstr>Rendes jogalkotási eljárás</vt:lpstr>
      <vt:lpstr>Rendes jogalkotási eljárás</vt:lpstr>
      <vt:lpstr>Különleges jogalkotási eljárások</vt:lpstr>
      <vt:lpstr>Klauzulák</vt:lpstr>
      <vt:lpstr>Egyéb eljárások (nem jogalkotási eljárások)</vt:lpstr>
      <vt:lpstr>Felhatalmazáson alapuló aktusok</vt:lpstr>
      <vt:lpstr>Végrehajtási jogi aktus </vt:lpstr>
      <vt:lpstr>Komitológia</vt:lpstr>
      <vt:lpstr>Sajátos döntéshozatali rend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Jogalkotás, döntéshozatal az Európai Unióban</dc:title>
  <dc:creator>Gombos Katalin</dc:creator>
  <cp:lastModifiedBy>Simonné dr.Gombos Katalin</cp:lastModifiedBy>
  <cp:revision>6</cp:revision>
  <dcterms:created xsi:type="dcterms:W3CDTF">2019-03-25T21:15:56Z</dcterms:created>
  <dcterms:modified xsi:type="dcterms:W3CDTF">2019-04-02T11:08:42Z</dcterms:modified>
</cp:coreProperties>
</file>